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1068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8216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6534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9079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9731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19651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411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6546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826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104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7079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427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6/26/2020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849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200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5007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82566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3886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6/26/2020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9527215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41" r:id="rId12"/>
    <p:sldLayoutId id="2147483736" r:id="rId13"/>
    <p:sldLayoutId id="2147483737" r:id="rId14"/>
    <p:sldLayoutId id="2147483738" r:id="rId15"/>
    <p:sldLayoutId id="2147483739" r:id="rId16"/>
    <p:sldLayoutId id="2147483740"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19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7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BEC7F0-7C4A-4E0D-9A10-EA1E154DED94}"/>
              </a:ext>
            </a:extLst>
          </p:cNvPr>
          <p:cNvPicPr>
            <a:picLocks noChangeAspect="1"/>
          </p:cNvPicPr>
          <p:nvPr/>
        </p:nvPicPr>
        <p:blipFill rotWithShape="1">
          <a:blip r:embed="rId3"/>
          <a:srcRect t="18709" b="6291"/>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5C229E8-92CB-46CC-8182-5ACDFF520E64}"/>
              </a:ext>
            </a:extLst>
          </p:cNvPr>
          <p:cNvSpPr>
            <a:spLocks noGrp="1"/>
          </p:cNvSpPr>
          <p:nvPr>
            <p:ph type="ctrTitle"/>
          </p:nvPr>
        </p:nvSpPr>
        <p:spPr>
          <a:xfrm>
            <a:off x="2480733" y="2074339"/>
            <a:ext cx="7219954" cy="1828801"/>
          </a:xfrm>
        </p:spPr>
        <p:txBody>
          <a:bodyPr>
            <a:normAutofit/>
          </a:bodyPr>
          <a:lstStyle/>
          <a:p>
            <a:r>
              <a:rPr lang="en-GB" sz="4800" dirty="0"/>
              <a:t>Suspense Stories…</a:t>
            </a:r>
          </a:p>
        </p:txBody>
      </p:sp>
    </p:spTree>
    <p:extLst>
      <p:ext uri="{BB962C8B-B14F-4D97-AF65-F5344CB8AC3E}">
        <p14:creationId xmlns:p14="http://schemas.microsoft.com/office/powerpoint/2010/main" val="561882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B86E-949A-4E13-840D-EBEE0821648D}"/>
              </a:ext>
            </a:extLst>
          </p:cNvPr>
          <p:cNvSpPr>
            <a:spLocks noGrp="1"/>
          </p:cNvSpPr>
          <p:nvPr>
            <p:ph type="title"/>
          </p:nvPr>
        </p:nvSpPr>
        <p:spPr>
          <a:xfrm>
            <a:off x="1096341" y="166288"/>
            <a:ext cx="9988667" cy="1008185"/>
          </a:xfrm>
        </p:spPr>
        <p:txBody>
          <a:bodyPr/>
          <a:lstStyle/>
          <a:p>
            <a:r>
              <a:rPr lang="en-GB" dirty="0"/>
              <a:t>Conventions of mystery writing </a:t>
            </a:r>
          </a:p>
        </p:txBody>
      </p:sp>
      <p:sp>
        <p:nvSpPr>
          <p:cNvPr id="3" name="Content Placeholder 2">
            <a:extLst>
              <a:ext uri="{FF2B5EF4-FFF2-40B4-BE49-F238E27FC236}">
                <a16:creationId xmlns:a16="http://schemas.microsoft.com/office/drawing/2014/main" id="{AAE2E690-BF4B-4458-A6B2-D8CE11EF5920}"/>
              </a:ext>
            </a:extLst>
          </p:cNvPr>
          <p:cNvSpPr>
            <a:spLocks noGrp="1"/>
          </p:cNvSpPr>
          <p:nvPr>
            <p:ph idx="1"/>
          </p:nvPr>
        </p:nvSpPr>
        <p:spPr>
          <a:xfrm>
            <a:off x="8851847" y="1192759"/>
            <a:ext cx="10353762" cy="3714749"/>
          </a:xfrm>
        </p:spPr>
        <p:txBody>
          <a:bodyPr/>
          <a:lstStyle/>
          <a:p>
            <a:r>
              <a:rPr lang="en-GB" dirty="0"/>
              <a:t>Flashback </a:t>
            </a:r>
          </a:p>
          <a:p>
            <a:r>
              <a:rPr lang="en-GB" dirty="0"/>
              <a:t>Foreshadowing</a:t>
            </a:r>
          </a:p>
          <a:p>
            <a:r>
              <a:rPr lang="en-GB" dirty="0"/>
              <a:t>Onomatopoeia</a:t>
            </a:r>
          </a:p>
          <a:p>
            <a:r>
              <a:rPr lang="en-GB" dirty="0"/>
              <a:t>Suspense </a:t>
            </a:r>
          </a:p>
        </p:txBody>
      </p:sp>
      <p:pic>
        <p:nvPicPr>
          <p:cNvPr id="5" name="Picture 4" descr="A close up of text on a black background&#10;&#10;Description automatically generated">
            <a:extLst>
              <a:ext uri="{FF2B5EF4-FFF2-40B4-BE49-F238E27FC236}">
                <a16:creationId xmlns:a16="http://schemas.microsoft.com/office/drawing/2014/main" id="{E73DB625-9332-4826-B4EF-28E6D6F5E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071918" y="157964"/>
            <a:ext cx="5508205" cy="7344273"/>
          </a:xfrm>
          <a:prstGeom prst="rect">
            <a:avLst/>
          </a:prstGeom>
        </p:spPr>
      </p:pic>
    </p:spTree>
    <p:extLst>
      <p:ext uri="{BB962C8B-B14F-4D97-AF65-F5344CB8AC3E}">
        <p14:creationId xmlns:p14="http://schemas.microsoft.com/office/powerpoint/2010/main" val="423920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897A66-F1D6-4028-9515-C140F9A2357C}"/>
              </a:ext>
            </a:extLst>
          </p:cNvPr>
          <p:cNvPicPr>
            <a:picLocks noChangeAspect="1"/>
          </p:cNvPicPr>
          <p:nvPr/>
        </p:nvPicPr>
        <p:blipFill>
          <a:blip r:embed="rId2"/>
          <a:stretch>
            <a:fillRect/>
          </a:stretch>
        </p:blipFill>
        <p:spPr>
          <a:xfrm>
            <a:off x="3190238" y="169628"/>
            <a:ext cx="6123204" cy="6248400"/>
          </a:xfrm>
          <a:prstGeom prst="rect">
            <a:avLst/>
          </a:prstGeom>
        </p:spPr>
      </p:pic>
      <p:sp>
        <p:nvSpPr>
          <p:cNvPr id="6" name="TextBox 5">
            <a:extLst>
              <a:ext uri="{FF2B5EF4-FFF2-40B4-BE49-F238E27FC236}">
                <a16:creationId xmlns:a16="http://schemas.microsoft.com/office/drawing/2014/main" id="{FCD18331-7812-40E7-BD1B-261793E73830}"/>
              </a:ext>
            </a:extLst>
          </p:cNvPr>
          <p:cNvSpPr txBox="1"/>
          <p:nvPr/>
        </p:nvSpPr>
        <p:spPr>
          <a:xfrm>
            <a:off x="222895" y="503582"/>
            <a:ext cx="2655663" cy="369332"/>
          </a:xfrm>
          <a:prstGeom prst="rect">
            <a:avLst/>
          </a:prstGeom>
          <a:noFill/>
        </p:spPr>
        <p:txBody>
          <a:bodyPr wrap="none" rtlCol="0">
            <a:spAutoFit/>
          </a:bodyPr>
          <a:lstStyle/>
          <a:p>
            <a:r>
              <a:rPr lang="en-GB" dirty="0"/>
              <a:t>Answers on the next slide</a:t>
            </a:r>
          </a:p>
        </p:txBody>
      </p:sp>
    </p:spTree>
    <p:extLst>
      <p:ext uri="{BB962C8B-B14F-4D97-AF65-F5344CB8AC3E}">
        <p14:creationId xmlns:p14="http://schemas.microsoft.com/office/powerpoint/2010/main" val="301565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897A66-F1D6-4028-9515-C140F9A2357C}"/>
              </a:ext>
            </a:extLst>
          </p:cNvPr>
          <p:cNvPicPr>
            <a:picLocks noChangeAspect="1"/>
          </p:cNvPicPr>
          <p:nvPr/>
        </p:nvPicPr>
        <p:blipFill>
          <a:blip r:embed="rId2"/>
          <a:stretch>
            <a:fillRect/>
          </a:stretch>
        </p:blipFill>
        <p:spPr>
          <a:xfrm>
            <a:off x="3203490" y="196133"/>
            <a:ext cx="6123204" cy="6248400"/>
          </a:xfrm>
          <a:prstGeom prst="rect">
            <a:avLst/>
          </a:prstGeom>
        </p:spPr>
      </p:pic>
      <p:sp>
        <p:nvSpPr>
          <p:cNvPr id="2" name="Rectangle 1">
            <a:extLst>
              <a:ext uri="{FF2B5EF4-FFF2-40B4-BE49-F238E27FC236}">
                <a16:creationId xmlns:a16="http://schemas.microsoft.com/office/drawing/2014/main" id="{EA901AD8-21BE-45E1-B5B9-1499241D7D55}"/>
              </a:ext>
            </a:extLst>
          </p:cNvPr>
          <p:cNvSpPr/>
          <p:nvPr/>
        </p:nvSpPr>
        <p:spPr>
          <a:xfrm>
            <a:off x="3631096" y="1563757"/>
            <a:ext cx="1417982" cy="1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97784CC-C623-4B13-81F1-AEA66901F2F9}"/>
              </a:ext>
            </a:extLst>
          </p:cNvPr>
          <p:cNvSpPr/>
          <p:nvPr/>
        </p:nvSpPr>
        <p:spPr>
          <a:xfrm>
            <a:off x="3611218" y="3200404"/>
            <a:ext cx="1417982" cy="1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D2ED835-2B13-4A19-88FC-46139D947DF7}"/>
              </a:ext>
            </a:extLst>
          </p:cNvPr>
          <p:cNvSpPr/>
          <p:nvPr/>
        </p:nvSpPr>
        <p:spPr>
          <a:xfrm>
            <a:off x="3637724" y="5930347"/>
            <a:ext cx="1417982" cy="1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F6CB63A-25E7-4AD0-96D2-ACD3FD6E40EA}"/>
              </a:ext>
            </a:extLst>
          </p:cNvPr>
          <p:cNvSpPr/>
          <p:nvPr/>
        </p:nvSpPr>
        <p:spPr>
          <a:xfrm>
            <a:off x="6632718" y="2564290"/>
            <a:ext cx="1417982" cy="1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6E9D96C-A9E3-4147-839D-82390DE6D142}"/>
              </a:ext>
            </a:extLst>
          </p:cNvPr>
          <p:cNvSpPr/>
          <p:nvPr/>
        </p:nvSpPr>
        <p:spPr>
          <a:xfrm>
            <a:off x="6652598" y="4359960"/>
            <a:ext cx="1417982" cy="1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6E0CDF5-D814-42C1-B7B1-4396E83D9327}"/>
              </a:ext>
            </a:extLst>
          </p:cNvPr>
          <p:cNvSpPr/>
          <p:nvPr/>
        </p:nvSpPr>
        <p:spPr>
          <a:xfrm>
            <a:off x="6639346" y="4068415"/>
            <a:ext cx="1417982" cy="1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D18B377-A54A-4725-9243-44FCCF22751A}"/>
              </a:ext>
            </a:extLst>
          </p:cNvPr>
          <p:cNvSpPr/>
          <p:nvPr/>
        </p:nvSpPr>
        <p:spPr>
          <a:xfrm>
            <a:off x="6652598" y="5870706"/>
            <a:ext cx="1417982" cy="1325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039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0053-2F93-43B4-9AB2-8538D482F0A4}"/>
              </a:ext>
            </a:extLst>
          </p:cNvPr>
          <p:cNvSpPr>
            <a:spLocks noGrp="1"/>
          </p:cNvSpPr>
          <p:nvPr>
            <p:ph type="title"/>
          </p:nvPr>
        </p:nvSpPr>
        <p:spPr/>
        <p:txBody>
          <a:bodyPr/>
          <a:lstStyle/>
          <a:p>
            <a:r>
              <a:rPr lang="en-GB" dirty="0"/>
              <a:t>Final Thoughts</a:t>
            </a:r>
          </a:p>
        </p:txBody>
      </p:sp>
      <p:sp>
        <p:nvSpPr>
          <p:cNvPr id="3" name="Content Placeholder 2">
            <a:extLst>
              <a:ext uri="{FF2B5EF4-FFF2-40B4-BE49-F238E27FC236}">
                <a16:creationId xmlns:a16="http://schemas.microsoft.com/office/drawing/2014/main" id="{6AC0D303-0C0E-40E2-8A3C-D452445D623E}"/>
              </a:ext>
            </a:extLst>
          </p:cNvPr>
          <p:cNvSpPr>
            <a:spLocks noGrp="1"/>
          </p:cNvSpPr>
          <p:nvPr>
            <p:ph idx="1"/>
          </p:nvPr>
        </p:nvSpPr>
        <p:spPr/>
        <p:txBody>
          <a:bodyPr/>
          <a:lstStyle/>
          <a:p>
            <a:r>
              <a:rPr lang="en-GB" sz="2200" dirty="0"/>
              <a:t>What Went Well?</a:t>
            </a:r>
          </a:p>
          <a:p>
            <a:r>
              <a:rPr lang="en-GB" sz="2200" dirty="0"/>
              <a:t>Even Better If?</a:t>
            </a:r>
          </a:p>
          <a:p>
            <a:r>
              <a:rPr lang="en-GB" dirty="0">
                <a:solidFill>
                  <a:srgbClr val="FFFF00"/>
                </a:solidFill>
              </a:rPr>
              <a:t>Homework: </a:t>
            </a:r>
            <a:r>
              <a:rPr lang="en-GB" dirty="0">
                <a:solidFill>
                  <a:srgbClr val="FFFF00"/>
                </a:solidFill>
                <a:effectLst/>
              </a:rPr>
              <a:t>Pick one of the questions on the exam paper to complete for homework (if you pick the one we studied in class then you need to make a new plan for it and make sure the story is different). Spend about half an hour on this homework with 5 minutes planning time before, to help you get used to the exam timings. This homework is due on Thursday 2</a:t>
            </a:r>
            <a:r>
              <a:rPr lang="en-GB" baseline="30000" dirty="0">
                <a:solidFill>
                  <a:srgbClr val="FFFF00"/>
                </a:solidFill>
                <a:effectLst/>
              </a:rPr>
              <a:t>nd</a:t>
            </a:r>
            <a:r>
              <a:rPr lang="en-GB" dirty="0">
                <a:solidFill>
                  <a:srgbClr val="FFFF00"/>
                </a:solidFill>
                <a:effectLst/>
              </a:rPr>
              <a:t> July.</a:t>
            </a:r>
          </a:p>
          <a:p>
            <a:endParaRPr lang="en-GB" dirty="0">
              <a:solidFill>
                <a:srgbClr val="FFFF00"/>
              </a:solidFill>
            </a:endParaRPr>
          </a:p>
          <a:p>
            <a:endParaRPr lang="en-GB" dirty="0"/>
          </a:p>
        </p:txBody>
      </p:sp>
    </p:spTree>
    <p:extLst>
      <p:ext uri="{BB962C8B-B14F-4D97-AF65-F5344CB8AC3E}">
        <p14:creationId xmlns:p14="http://schemas.microsoft.com/office/powerpoint/2010/main" val="226082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DE6B-A087-4473-9666-7EF97D25209F}"/>
              </a:ext>
            </a:extLst>
          </p:cNvPr>
          <p:cNvSpPr>
            <a:spLocks noGrp="1"/>
          </p:cNvSpPr>
          <p:nvPr>
            <p:ph type="title"/>
          </p:nvPr>
        </p:nvSpPr>
        <p:spPr/>
        <p:txBody>
          <a:bodyPr>
            <a:normAutofit fontScale="90000"/>
          </a:bodyPr>
          <a:lstStyle/>
          <a:p>
            <a:r>
              <a:rPr lang="en-GB" dirty="0"/>
              <a:t>Can you think of any clichés in terms of mystery, horror or suspense stories?</a:t>
            </a:r>
          </a:p>
        </p:txBody>
      </p:sp>
      <p:sp>
        <p:nvSpPr>
          <p:cNvPr id="3" name="Content Placeholder 2">
            <a:extLst>
              <a:ext uri="{FF2B5EF4-FFF2-40B4-BE49-F238E27FC236}">
                <a16:creationId xmlns:a16="http://schemas.microsoft.com/office/drawing/2014/main" id="{4C4995FF-E9CB-4669-80A7-57A41122677D}"/>
              </a:ext>
            </a:extLst>
          </p:cNvPr>
          <p:cNvSpPr>
            <a:spLocks noGrp="1"/>
          </p:cNvSpPr>
          <p:nvPr>
            <p:ph idx="1"/>
          </p:nvPr>
        </p:nvSpPr>
        <p:spPr/>
        <p:txBody>
          <a:bodyPr>
            <a:normAutofit/>
          </a:bodyPr>
          <a:lstStyle/>
          <a:p>
            <a:r>
              <a:rPr lang="en-GB" sz="2200" dirty="0"/>
              <a:t>Example: “it was a dark and stormy night”</a:t>
            </a:r>
          </a:p>
          <a:p>
            <a:r>
              <a:rPr lang="en-GB" sz="2200" dirty="0"/>
              <a:t>Let’s split up and look for clues  </a:t>
            </a:r>
          </a:p>
          <a:p>
            <a:r>
              <a:rPr lang="en-GB" sz="2200" dirty="0"/>
              <a:t>Mysterious stranger </a:t>
            </a:r>
          </a:p>
          <a:p>
            <a:r>
              <a:rPr lang="en-GB" sz="2200" dirty="0"/>
              <a:t>Someone going down to the basement </a:t>
            </a:r>
          </a:p>
          <a:p>
            <a:r>
              <a:rPr lang="en-GB" sz="2200" dirty="0"/>
              <a:t>Forest or wooded area </a:t>
            </a:r>
          </a:p>
        </p:txBody>
      </p:sp>
      <p:pic>
        <p:nvPicPr>
          <p:cNvPr id="4" name="Picture 3">
            <a:extLst>
              <a:ext uri="{FF2B5EF4-FFF2-40B4-BE49-F238E27FC236}">
                <a16:creationId xmlns:a16="http://schemas.microsoft.com/office/drawing/2014/main" id="{4075E714-F69D-44FB-9E0B-3B51F9144AE4}"/>
              </a:ext>
            </a:extLst>
          </p:cNvPr>
          <p:cNvPicPr>
            <a:picLocks noChangeAspect="1"/>
          </p:cNvPicPr>
          <p:nvPr/>
        </p:nvPicPr>
        <p:blipFill>
          <a:blip r:embed="rId2"/>
          <a:stretch>
            <a:fillRect/>
          </a:stretch>
        </p:blipFill>
        <p:spPr>
          <a:xfrm>
            <a:off x="6231834" y="4597675"/>
            <a:ext cx="5867400" cy="2095500"/>
          </a:xfrm>
          <a:prstGeom prst="rect">
            <a:avLst/>
          </a:prstGeom>
          <a:ln w="28575">
            <a:solidFill>
              <a:srgbClr val="FF0000"/>
            </a:solidFill>
          </a:ln>
        </p:spPr>
      </p:pic>
    </p:spTree>
    <p:extLst>
      <p:ext uri="{BB962C8B-B14F-4D97-AF65-F5344CB8AC3E}">
        <p14:creationId xmlns:p14="http://schemas.microsoft.com/office/powerpoint/2010/main" val="395113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C1B990-3C5E-431B-A012-63A31905CF2F}"/>
              </a:ext>
            </a:extLst>
          </p:cNvPr>
          <p:cNvPicPr>
            <a:picLocks noChangeAspect="1"/>
          </p:cNvPicPr>
          <p:nvPr/>
        </p:nvPicPr>
        <p:blipFill>
          <a:blip r:embed="rId2"/>
          <a:stretch>
            <a:fillRect/>
          </a:stretch>
        </p:blipFill>
        <p:spPr>
          <a:xfrm>
            <a:off x="2286001" y="126395"/>
            <a:ext cx="7532914" cy="2788255"/>
          </a:xfrm>
          <a:prstGeom prst="rect">
            <a:avLst/>
          </a:prstGeom>
        </p:spPr>
      </p:pic>
      <p:pic>
        <p:nvPicPr>
          <p:cNvPr id="1028" name="Picture 4" descr="Sherlock Holmes | Description, Stories, &amp; Facts | Britannica">
            <a:extLst>
              <a:ext uri="{FF2B5EF4-FFF2-40B4-BE49-F238E27FC236}">
                <a16:creationId xmlns:a16="http://schemas.microsoft.com/office/drawing/2014/main" id="{9C50F063-FCD6-41C5-B354-8C6A266C5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4799" y="126395"/>
            <a:ext cx="2066528" cy="27998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erlock Holmes - Wikipedia">
            <a:extLst>
              <a:ext uri="{FF2B5EF4-FFF2-40B4-BE49-F238E27FC236}">
                <a16:creationId xmlns:a16="http://schemas.microsoft.com/office/drawing/2014/main" id="{28089754-A12F-4BFA-AAEC-49C4D7036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395"/>
            <a:ext cx="2095500" cy="27998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5 ways to get your Sherlock Holmes fix without seeing the stinko ...">
            <a:extLst>
              <a:ext uri="{FF2B5EF4-FFF2-40B4-BE49-F238E27FC236}">
                <a16:creationId xmlns:a16="http://schemas.microsoft.com/office/drawing/2014/main" id="{39216870-93CE-4C41-B4B0-34BCA9D0F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56" y="3013324"/>
            <a:ext cx="4127414" cy="18437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etting Sherlock Holmes role a 'joy and worry' - Cumberbatch - BBC ...">
            <a:extLst>
              <a:ext uri="{FF2B5EF4-FFF2-40B4-BE49-F238E27FC236}">
                <a16:creationId xmlns:a16="http://schemas.microsoft.com/office/drawing/2014/main" id="{5C0CC0B9-8DA7-45A1-A4CA-9491734179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55774"/>
            <a:ext cx="4162670" cy="17758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9C9674D-A97B-405B-9B82-2DABA85545DC}"/>
              </a:ext>
            </a:extLst>
          </p:cNvPr>
          <p:cNvSpPr txBox="1"/>
          <p:nvPr/>
        </p:nvSpPr>
        <p:spPr>
          <a:xfrm>
            <a:off x="4268087" y="3130588"/>
            <a:ext cx="7888657" cy="3585597"/>
          </a:xfrm>
          <a:prstGeom prst="rect">
            <a:avLst/>
          </a:prstGeom>
          <a:noFill/>
        </p:spPr>
        <p:txBody>
          <a:bodyPr wrap="square" rtlCol="0">
            <a:spAutoFit/>
          </a:bodyPr>
          <a:lstStyle/>
          <a:p>
            <a:pPr algn="ctr"/>
            <a:r>
              <a:rPr lang="en-GB" sz="1900" b="1" u="sng" dirty="0"/>
              <a:t>Sherlock Holmes:</a:t>
            </a:r>
          </a:p>
          <a:p>
            <a:pPr algn="ctr"/>
            <a:endParaRPr lang="en-GB" sz="1900" dirty="0"/>
          </a:p>
          <a:p>
            <a:pPr algn="ctr"/>
            <a:r>
              <a:rPr lang="en-GB" sz="1900" dirty="0"/>
              <a:t>He is the </a:t>
            </a:r>
            <a:r>
              <a:rPr lang="en-GB" sz="1900" b="1" dirty="0"/>
              <a:t>fictional</a:t>
            </a:r>
            <a:r>
              <a:rPr lang="en-GB" sz="1900" dirty="0"/>
              <a:t> but </a:t>
            </a:r>
            <a:r>
              <a:rPr lang="en-GB" sz="1900" b="1" dirty="0"/>
              <a:t>brilliant detective </a:t>
            </a:r>
            <a:r>
              <a:rPr lang="en-GB" sz="1900" dirty="0"/>
              <a:t>created by </a:t>
            </a:r>
            <a:r>
              <a:rPr lang="en-GB" sz="1900" b="1" dirty="0"/>
              <a:t>Arthur Conan Doyle</a:t>
            </a:r>
            <a:r>
              <a:rPr lang="en-GB" sz="1900" dirty="0"/>
              <a:t> in </a:t>
            </a:r>
            <a:r>
              <a:rPr lang="en-GB" sz="1900" b="1" dirty="0"/>
              <a:t>1887</a:t>
            </a:r>
            <a:r>
              <a:rPr lang="en-GB" sz="1900" dirty="0"/>
              <a:t>, created for the novel </a:t>
            </a:r>
            <a:r>
              <a:rPr lang="en-GB" sz="1900" b="1" i="1" dirty="0"/>
              <a:t>A Study In Scarlet,</a:t>
            </a:r>
            <a:r>
              <a:rPr lang="en-GB" sz="1900" dirty="0"/>
              <a:t> published in </a:t>
            </a:r>
            <a:r>
              <a:rPr lang="en-GB" sz="1900" i="1" dirty="0" err="1"/>
              <a:t>Beeton’s</a:t>
            </a:r>
            <a:r>
              <a:rPr lang="en-GB" sz="1900" i="1" dirty="0"/>
              <a:t> Christmas Annual</a:t>
            </a:r>
            <a:r>
              <a:rPr lang="en-GB" sz="1900" dirty="0"/>
              <a:t>.</a:t>
            </a:r>
          </a:p>
          <a:p>
            <a:pPr algn="ctr"/>
            <a:r>
              <a:rPr lang="en-GB" sz="1900" dirty="0"/>
              <a:t>Sherlock Holmes has essentially an </a:t>
            </a:r>
            <a:r>
              <a:rPr lang="en-GB" sz="1900" b="1" dirty="0"/>
              <a:t>obsessive personality</a:t>
            </a:r>
            <a:r>
              <a:rPr lang="en-GB" sz="1900" dirty="0"/>
              <a:t>. He works compulsively on all his cases and his </a:t>
            </a:r>
            <a:r>
              <a:rPr lang="en-GB" sz="1900" b="1" dirty="0"/>
              <a:t>deductive powers</a:t>
            </a:r>
            <a:r>
              <a:rPr lang="en-GB" sz="1900" dirty="0"/>
              <a:t> are phenomenal. He has an in depth knowledge of </a:t>
            </a:r>
            <a:r>
              <a:rPr lang="en-GB" sz="1900" b="1" dirty="0"/>
              <a:t>music</a:t>
            </a:r>
            <a:r>
              <a:rPr lang="en-GB" sz="1900" dirty="0"/>
              <a:t> and plays on a </a:t>
            </a:r>
            <a:r>
              <a:rPr lang="en-GB" sz="1900" b="1" dirty="0"/>
              <a:t>Stradivarius</a:t>
            </a:r>
            <a:r>
              <a:rPr lang="en-GB" sz="1900" dirty="0"/>
              <a:t> that he bought for a song in Tottenham. He is also known to run </a:t>
            </a:r>
            <a:r>
              <a:rPr lang="en-GB" sz="1900" b="1" dirty="0"/>
              <a:t>chemistry experiments</a:t>
            </a:r>
            <a:r>
              <a:rPr lang="en-GB" sz="1900" dirty="0"/>
              <a:t> in his spare time to the dismay of both </a:t>
            </a:r>
            <a:r>
              <a:rPr lang="en-GB" sz="1900" dirty="0" err="1"/>
              <a:t>Dr.</a:t>
            </a:r>
            <a:r>
              <a:rPr lang="en-GB" sz="1900" dirty="0"/>
              <a:t> Watson and his landlady Mrs. Hudson.</a:t>
            </a:r>
          </a:p>
          <a:p>
            <a:endParaRPr lang="en-GB" dirty="0"/>
          </a:p>
        </p:txBody>
      </p:sp>
    </p:spTree>
    <p:extLst>
      <p:ext uri="{BB962C8B-B14F-4D97-AF65-F5344CB8AC3E}">
        <p14:creationId xmlns:p14="http://schemas.microsoft.com/office/powerpoint/2010/main" val="58895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71B28A-3C0E-4827-86CB-D008E19E8A12}"/>
              </a:ext>
            </a:extLst>
          </p:cNvPr>
          <p:cNvPicPr>
            <a:picLocks noChangeAspect="1"/>
          </p:cNvPicPr>
          <p:nvPr/>
        </p:nvPicPr>
        <p:blipFill>
          <a:blip r:embed="rId2"/>
          <a:stretch>
            <a:fillRect/>
          </a:stretch>
        </p:blipFill>
        <p:spPr>
          <a:xfrm>
            <a:off x="6660016" y="419099"/>
            <a:ext cx="4719178" cy="6177643"/>
          </a:xfrm>
          <a:prstGeom prst="rect">
            <a:avLst/>
          </a:prstGeom>
        </p:spPr>
      </p:pic>
      <p:pic>
        <p:nvPicPr>
          <p:cNvPr id="4" name="Picture 3">
            <a:extLst>
              <a:ext uri="{FF2B5EF4-FFF2-40B4-BE49-F238E27FC236}">
                <a16:creationId xmlns:a16="http://schemas.microsoft.com/office/drawing/2014/main" id="{C715487C-8DDD-4DA5-8D61-9F3DEC2A2AB6}"/>
              </a:ext>
            </a:extLst>
          </p:cNvPr>
          <p:cNvPicPr>
            <a:picLocks noChangeAspect="1"/>
          </p:cNvPicPr>
          <p:nvPr/>
        </p:nvPicPr>
        <p:blipFill>
          <a:blip r:embed="rId3"/>
          <a:stretch>
            <a:fillRect/>
          </a:stretch>
        </p:blipFill>
        <p:spPr>
          <a:xfrm>
            <a:off x="1349829" y="419099"/>
            <a:ext cx="4522196" cy="6177643"/>
          </a:xfrm>
          <a:prstGeom prst="rect">
            <a:avLst/>
          </a:prstGeom>
        </p:spPr>
      </p:pic>
    </p:spTree>
    <p:extLst>
      <p:ext uri="{BB962C8B-B14F-4D97-AF65-F5344CB8AC3E}">
        <p14:creationId xmlns:p14="http://schemas.microsoft.com/office/powerpoint/2010/main" val="29941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A8C2-05E4-4456-97E3-113E07CFD00E}"/>
              </a:ext>
            </a:extLst>
          </p:cNvPr>
          <p:cNvSpPr>
            <a:spLocks noGrp="1"/>
          </p:cNvSpPr>
          <p:nvPr>
            <p:ph type="title"/>
          </p:nvPr>
        </p:nvSpPr>
        <p:spPr>
          <a:xfrm>
            <a:off x="913793" y="318052"/>
            <a:ext cx="10353762" cy="1257300"/>
          </a:xfrm>
        </p:spPr>
        <p:txBody>
          <a:bodyPr/>
          <a:lstStyle/>
          <a:p>
            <a:r>
              <a:rPr lang="en-GB" dirty="0"/>
              <a:t>Definitions</a:t>
            </a:r>
          </a:p>
        </p:txBody>
      </p:sp>
      <p:pic>
        <p:nvPicPr>
          <p:cNvPr id="4" name="Content Placeholder 3">
            <a:extLst>
              <a:ext uri="{FF2B5EF4-FFF2-40B4-BE49-F238E27FC236}">
                <a16:creationId xmlns:a16="http://schemas.microsoft.com/office/drawing/2014/main" id="{A6E7B390-FB42-46E8-8C58-4B639EF4E7F0}"/>
              </a:ext>
            </a:extLst>
          </p:cNvPr>
          <p:cNvPicPr>
            <a:picLocks noGrp="1" noChangeAspect="1"/>
          </p:cNvPicPr>
          <p:nvPr>
            <p:ph idx="1"/>
          </p:nvPr>
        </p:nvPicPr>
        <p:blipFill>
          <a:blip r:embed="rId2"/>
          <a:stretch>
            <a:fillRect/>
          </a:stretch>
        </p:blipFill>
        <p:spPr>
          <a:xfrm>
            <a:off x="4067127" y="1575352"/>
            <a:ext cx="4047095" cy="1549679"/>
          </a:xfrm>
          <a:prstGeom prst="rect">
            <a:avLst/>
          </a:prstGeom>
        </p:spPr>
      </p:pic>
      <p:sp>
        <p:nvSpPr>
          <p:cNvPr id="5" name="TextBox 4">
            <a:extLst>
              <a:ext uri="{FF2B5EF4-FFF2-40B4-BE49-F238E27FC236}">
                <a16:creationId xmlns:a16="http://schemas.microsoft.com/office/drawing/2014/main" id="{877DD257-C0E8-4EED-8443-16F5FEBB6884}"/>
              </a:ext>
            </a:extLst>
          </p:cNvPr>
          <p:cNvSpPr txBox="1"/>
          <p:nvPr/>
        </p:nvSpPr>
        <p:spPr>
          <a:xfrm>
            <a:off x="3791422" y="3334653"/>
            <a:ext cx="4598504" cy="3693319"/>
          </a:xfrm>
          <a:prstGeom prst="rect">
            <a:avLst/>
          </a:prstGeom>
          <a:noFill/>
        </p:spPr>
        <p:txBody>
          <a:bodyPr wrap="square" rtlCol="0">
            <a:spAutoFit/>
          </a:bodyPr>
          <a:lstStyle/>
          <a:p>
            <a:r>
              <a:rPr lang="en-GB" dirty="0"/>
              <a:t>Haemoglobin: a constituent part of blood </a:t>
            </a:r>
            <a:r>
              <a:rPr lang="en-GB" dirty="0" err="1"/>
              <a:t>Guiacum</a:t>
            </a:r>
            <a:r>
              <a:rPr lang="en-GB" dirty="0"/>
              <a:t> Test: a fictional scientific test for blood  </a:t>
            </a:r>
          </a:p>
          <a:p>
            <a:r>
              <a:rPr lang="en-GB" dirty="0"/>
              <a:t>Mahogany: a dark brown, woody colour </a:t>
            </a:r>
          </a:p>
          <a:p>
            <a:r>
              <a:rPr lang="en-GB" dirty="0"/>
              <a:t>Precipitated: when a substance is deposited in solid form from a solution (precipitation) </a:t>
            </a:r>
          </a:p>
          <a:p>
            <a:r>
              <a:rPr lang="en-GB" dirty="0"/>
              <a:t>Corpuscles: blood cells </a:t>
            </a:r>
          </a:p>
          <a:p>
            <a:r>
              <a:rPr lang="en-GB" dirty="0"/>
              <a:t>Cordially: warmly or in a friendly way</a:t>
            </a:r>
          </a:p>
          <a:p>
            <a:r>
              <a:rPr lang="en-GB" dirty="0"/>
              <a:t>Bunsen burner: a gas burner used in labs to heat these up </a:t>
            </a:r>
          </a:p>
          <a:p>
            <a:r>
              <a:rPr lang="en-GB" dirty="0"/>
              <a:t>Obtain: to get, receive, acquire or secure </a:t>
            </a:r>
          </a:p>
          <a:p>
            <a:endParaRPr lang="en-GB" dirty="0"/>
          </a:p>
          <a:p>
            <a:endParaRPr lang="en-GB" dirty="0"/>
          </a:p>
        </p:txBody>
      </p:sp>
    </p:spTree>
    <p:extLst>
      <p:ext uri="{BB962C8B-B14F-4D97-AF65-F5344CB8AC3E}">
        <p14:creationId xmlns:p14="http://schemas.microsoft.com/office/powerpoint/2010/main" val="313958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D29CBA-4FF2-4785-9948-044AD30D72FF}"/>
              </a:ext>
            </a:extLst>
          </p:cNvPr>
          <p:cNvPicPr>
            <a:picLocks noChangeAspect="1"/>
          </p:cNvPicPr>
          <p:nvPr/>
        </p:nvPicPr>
        <p:blipFill>
          <a:blip r:embed="rId2"/>
          <a:stretch>
            <a:fillRect/>
          </a:stretch>
        </p:blipFill>
        <p:spPr>
          <a:xfrm>
            <a:off x="3509962" y="2143125"/>
            <a:ext cx="5172075" cy="2571750"/>
          </a:xfrm>
          <a:prstGeom prst="rect">
            <a:avLst/>
          </a:prstGeom>
        </p:spPr>
      </p:pic>
    </p:spTree>
    <p:extLst>
      <p:ext uri="{BB962C8B-B14F-4D97-AF65-F5344CB8AC3E}">
        <p14:creationId xmlns:p14="http://schemas.microsoft.com/office/powerpoint/2010/main" val="5941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1E9F1-A028-4ABD-A1D5-BB4BA992C4EC}"/>
              </a:ext>
            </a:extLst>
          </p:cNvPr>
          <p:cNvSpPr>
            <a:spLocks noGrp="1"/>
          </p:cNvSpPr>
          <p:nvPr>
            <p:ph type="title"/>
          </p:nvPr>
        </p:nvSpPr>
        <p:spPr>
          <a:xfrm>
            <a:off x="4430959" y="2385391"/>
            <a:ext cx="3669328" cy="1257300"/>
          </a:xfrm>
        </p:spPr>
        <p:txBody>
          <a:bodyPr>
            <a:normAutofit/>
          </a:bodyPr>
          <a:lstStyle/>
          <a:p>
            <a:r>
              <a:rPr lang="en-GB" sz="1600" dirty="0"/>
              <a:t>“Write a </a:t>
            </a:r>
            <a:r>
              <a:rPr lang="en-GB" sz="1600" dirty="0">
                <a:solidFill>
                  <a:srgbClr val="FFFF00"/>
                </a:solidFill>
              </a:rPr>
              <a:t>description</a:t>
            </a:r>
            <a:r>
              <a:rPr lang="en-GB" sz="1600" dirty="0"/>
              <a:t> of a </a:t>
            </a:r>
            <a:r>
              <a:rPr lang="en-GB" sz="1600" dirty="0">
                <a:solidFill>
                  <a:srgbClr val="FFFF00"/>
                </a:solidFill>
              </a:rPr>
              <a:t>discovery</a:t>
            </a:r>
            <a:r>
              <a:rPr lang="en-GB" sz="1600" dirty="0"/>
              <a:t> you made. It does not have to be a </a:t>
            </a:r>
            <a:r>
              <a:rPr lang="en-GB" sz="1600" dirty="0">
                <a:solidFill>
                  <a:srgbClr val="FFFF00"/>
                </a:solidFill>
              </a:rPr>
              <a:t>real </a:t>
            </a:r>
            <a:r>
              <a:rPr lang="en-GB" sz="1600" dirty="0"/>
              <a:t>story.”</a:t>
            </a:r>
          </a:p>
        </p:txBody>
      </p:sp>
      <p:sp>
        <p:nvSpPr>
          <p:cNvPr id="4" name="Oval 3">
            <a:extLst>
              <a:ext uri="{FF2B5EF4-FFF2-40B4-BE49-F238E27FC236}">
                <a16:creationId xmlns:a16="http://schemas.microsoft.com/office/drawing/2014/main" id="{034320DB-0024-4F52-9ABC-F8F1BEBC3852}"/>
              </a:ext>
            </a:extLst>
          </p:cNvPr>
          <p:cNvSpPr/>
          <p:nvPr/>
        </p:nvSpPr>
        <p:spPr>
          <a:xfrm>
            <a:off x="4207276" y="2318301"/>
            <a:ext cx="4116693" cy="1391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E2AC7747-FEE8-4DC3-A37A-F0B3981F7010}"/>
              </a:ext>
            </a:extLst>
          </p:cNvPr>
          <p:cNvCxnSpPr>
            <a:stCxn id="4" idx="0"/>
          </p:cNvCxnSpPr>
          <p:nvPr/>
        </p:nvCxnSpPr>
        <p:spPr>
          <a:xfrm flipH="1" flipV="1">
            <a:off x="6265622" y="1736035"/>
            <a:ext cx="1" cy="582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3646153-31FE-465C-BAAB-8EFEC5C8CAB7}"/>
              </a:ext>
            </a:extLst>
          </p:cNvPr>
          <p:cNvCxnSpPr>
            <a:stCxn id="4" idx="7"/>
          </p:cNvCxnSpPr>
          <p:nvPr/>
        </p:nvCxnSpPr>
        <p:spPr>
          <a:xfrm flipV="1">
            <a:off x="7721093" y="2027168"/>
            <a:ext cx="602876" cy="494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4FB8A05-0DB3-46F5-B3CC-30395F48442E}"/>
              </a:ext>
            </a:extLst>
          </p:cNvPr>
          <p:cNvCxnSpPr>
            <a:stCxn id="4" idx="4"/>
          </p:cNvCxnSpPr>
          <p:nvPr/>
        </p:nvCxnSpPr>
        <p:spPr>
          <a:xfrm flipH="1">
            <a:off x="6265622" y="3709780"/>
            <a:ext cx="1" cy="795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344FBF8-43C5-439B-B9A7-15D86D1BEF1E}"/>
              </a:ext>
            </a:extLst>
          </p:cNvPr>
          <p:cNvCxnSpPr>
            <a:stCxn id="4" idx="2"/>
          </p:cNvCxnSpPr>
          <p:nvPr/>
        </p:nvCxnSpPr>
        <p:spPr>
          <a:xfrm flipH="1" flipV="1">
            <a:off x="3392557" y="3014040"/>
            <a:ext cx="81471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4AFB94D-A3EB-4215-93FB-67569D24872A}"/>
              </a:ext>
            </a:extLst>
          </p:cNvPr>
          <p:cNvCxnSpPr>
            <a:stCxn id="4" idx="6"/>
          </p:cNvCxnSpPr>
          <p:nvPr/>
        </p:nvCxnSpPr>
        <p:spPr>
          <a:xfrm flipV="1">
            <a:off x="8323969" y="3014040"/>
            <a:ext cx="7007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1C75FC1-1AA3-48EF-B166-F5FE923FB39A}"/>
              </a:ext>
            </a:extLst>
          </p:cNvPr>
          <p:cNvCxnSpPr>
            <a:stCxn id="4" idx="1"/>
          </p:cNvCxnSpPr>
          <p:nvPr/>
        </p:nvCxnSpPr>
        <p:spPr>
          <a:xfrm flipH="1" flipV="1">
            <a:off x="4430959" y="1881809"/>
            <a:ext cx="379193" cy="640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18B0700-D23E-4D5A-BDDB-1ABF6C17D4C8}"/>
              </a:ext>
            </a:extLst>
          </p:cNvPr>
          <p:cNvCxnSpPr>
            <a:stCxn id="4" idx="3"/>
          </p:cNvCxnSpPr>
          <p:nvPr/>
        </p:nvCxnSpPr>
        <p:spPr>
          <a:xfrm flipH="1">
            <a:off x="4207276" y="3506003"/>
            <a:ext cx="602876" cy="601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9ED20DF-6101-420B-886B-01B6D88F6608}"/>
              </a:ext>
            </a:extLst>
          </p:cNvPr>
          <p:cNvCxnSpPr>
            <a:stCxn id="4" idx="5"/>
          </p:cNvCxnSpPr>
          <p:nvPr/>
        </p:nvCxnSpPr>
        <p:spPr>
          <a:xfrm>
            <a:off x="7721093" y="3506003"/>
            <a:ext cx="602876" cy="601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293C2A5-E360-4F5D-872E-6E369039F4A1}"/>
              </a:ext>
            </a:extLst>
          </p:cNvPr>
          <p:cNvSpPr txBox="1"/>
          <p:nvPr/>
        </p:nvSpPr>
        <p:spPr>
          <a:xfrm>
            <a:off x="5685183" y="1364974"/>
            <a:ext cx="1364974" cy="371061"/>
          </a:xfrm>
          <a:prstGeom prst="rect">
            <a:avLst/>
          </a:prstGeom>
          <a:noFill/>
        </p:spPr>
        <p:txBody>
          <a:bodyPr wrap="square" rtlCol="0">
            <a:spAutoFit/>
          </a:bodyPr>
          <a:lstStyle/>
          <a:p>
            <a:r>
              <a:rPr lang="en-GB" dirty="0"/>
              <a:t>Mystery</a:t>
            </a:r>
          </a:p>
        </p:txBody>
      </p:sp>
      <p:sp>
        <p:nvSpPr>
          <p:cNvPr id="22" name="TextBox 21">
            <a:extLst>
              <a:ext uri="{FF2B5EF4-FFF2-40B4-BE49-F238E27FC236}">
                <a16:creationId xmlns:a16="http://schemas.microsoft.com/office/drawing/2014/main" id="{3D4FD7A9-4C10-4D8E-A6BC-3797D7E1E208}"/>
              </a:ext>
            </a:extLst>
          </p:cNvPr>
          <p:cNvSpPr txBox="1"/>
          <p:nvPr/>
        </p:nvSpPr>
        <p:spPr>
          <a:xfrm>
            <a:off x="8323969" y="1768752"/>
            <a:ext cx="1364974" cy="371061"/>
          </a:xfrm>
          <a:prstGeom prst="rect">
            <a:avLst/>
          </a:prstGeom>
          <a:noFill/>
        </p:spPr>
        <p:txBody>
          <a:bodyPr wrap="square" rtlCol="0">
            <a:spAutoFit/>
          </a:bodyPr>
          <a:lstStyle/>
          <a:p>
            <a:r>
              <a:rPr lang="en-GB" dirty="0"/>
              <a:t>Astounded</a:t>
            </a:r>
          </a:p>
        </p:txBody>
      </p:sp>
      <p:sp>
        <p:nvSpPr>
          <p:cNvPr id="23" name="TextBox 22">
            <a:extLst>
              <a:ext uri="{FF2B5EF4-FFF2-40B4-BE49-F238E27FC236}">
                <a16:creationId xmlns:a16="http://schemas.microsoft.com/office/drawing/2014/main" id="{80F3D9DB-126B-441E-96EB-7196ACE06812}"/>
              </a:ext>
            </a:extLst>
          </p:cNvPr>
          <p:cNvSpPr txBox="1"/>
          <p:nvPr/>
        </p:nvSpPr>
        <p:spPr>
          <a:xfrm>
            <a:off x="9006456" y="2828509"/>
            <a:ext cx="1364974" cy="371061"/>
          </a:xfrm>
          <a:prstGeom prst="rect">
            <a:avLst/>
          </a:prstGeom>
          <a:noFill/>
        </p:spPr>
        <p:txBody>
          <a:bodyPr wrap="square" rtlCol="0">
            <a:spAutoFit/>
          </a:bodyPr>
          <a:lstStyle/>
          <a:p>
            <a:r>
              <a:rPr lang="en-GB" dirty="0"/>
              <a:t>Shocking</a:t>
            </a:r>
          </a:p>
        </p:txBody>
      </p:sp>
      <p:sp>
        <p:nvSpPr>
          <p:cNvPr id="24" name="TextBox 23">
            <a:extLst>
              <a:ext uri="{FF2B5EF4-FFF2-40B4-BE49-F238E27FC236}">
                <a16:creationId xmlns:a16="http://schemas.microsoft.com/office/drawing/2014/main" id="{4D2709EB-9242-417A-B602-3600C68C740F}"/>
              </a:ext>
            </a:extLst>
          </p:cNvPr>
          <p:cNvSpPr txBox="1"/>
          <p:nvPr/>
        </p:nvSpPr>
        <p:spPr>
          <a:xfrm>
            <a:off x="7991862" y="4170243"/>
            <a:ext cx="1364974" cy="371061"/>
          </a:xfrm>
          <a:prstGeom prst="rect">
            <a:avLst/>
          </a:prstGeom>
          <a:noFill/>
        </p:spPr>
        <p:txBody>
          <a:bodyPr wrap="square" rtlCol="0">
            <a:spAutoFit/>
          </a:bodyPr>
          <a:lstStyle/>
          <a:p>
            <a:r>
              <a:rPr lang="en-GB" dirty="0"/>
              <a:t>Curiosity</a:t>
            </a:r>
          </a:p>
        </p:txBody>
      </p:sp>
      <p:sp>
        <p:nvSpPr>
          <p:cNvPr id="25" name="TextBox 24">
            <a:extLst>
              <a:ext uri="{FF2B5EF4-FFF2-40B4-BE49-F238E27FC236}">
                <a16:creationId xmlns:a16="http://schemas.microsoft.com/office/drawing/2014/main" id="{B39A2431-BFB3-4C27-A6D3-AF84CD77BBEB}"/>
              </a:ext>
            </a:extLst>
          </p:cNvPr>
          <p:cNvSpPr txBox="1"/>
          <p:nvPr/>
        </p:nvSpPr>
        <p:spPr>
          <a:xfrm>
            <a:off x="5763769" y="4541304"/>
            <a:ext cx="1364974" cy="371061"/>
          </a:xfrm>
          <a:prstGeom prst="rect">
            <a:avLst/>
          </a:prstGeom>
          <a:noFill/>
        </p:spPr>
        <p:txBody>
          <a:bodyPr wrap="square" rtlCol="0">
            <a:spAutoFit/>
          </a:bodyPr>
          <a:lstStyle/>
          <a:p>
            <a:r>
              <a:rPr lang="en-GB" dirty="0"/>
              <a:t>Intriguing</a:t>
            </a:r>
          </a:p>
        </p:txBody>
      </p:sp>
      <p:sp>
        <p:nvSpPr>
          <p:cNvPr id="26" name="TextBox 25">
            <a:extLst>
              <a:ext uri="{FF2B5EF4-FFF2-40B4-BE49-F238E27FC236}">
                <a16:creationId xmlns:a16="http://schemas.microsoft.com/office/drawing/2014/main" id="{168C5BA8-71D2-4909-97C9-2374A8D3A669}"/>
              </a:ext>
            </a:extLst>
          </p:cNvPr>
          <p:cNvSpPr txBox="1"/>
          <p:nvPr/>
        </p:nvSpPr>
        <p:spPr>
          <a:xfrm>
            <a:off x="3445178" y="4100717"/>
            <a:ext cx="1364974" cy="371061"/>
          </a:xfrm>
          <a:prstGeom prst="rect">
            <a:avLst/>
          </a:prstGeom>
          <a:noFill/>
        </p:spPr>
        <p:txBody>
          <a:bodyPr wrap="square" rtlCol="0">
            <a:spAutoFit/>
          </a:bodyPr>
          <a:lstStyle/>
          <a:p>
            <a:r>
              <a:rPr lang="en-GB" dirty="0"/>
              <a:t>Sinister</a:t>
            </a:r>
          </a:p>
        </p:txBody>
      </p:sp>
      <p:sp>
        <p:nvSpPr>
          <p:cNvPr id="27" name="TextBox 26">
            <a:extLst>
              <a:ext uri="{FF2B5EF4-FFF2-40B4-BE49-F238E27FC236}">
                <a16:creationId xmlns:a16="http://schemas.microsoft.com/office/drawing/2014/main" id="{32A87DFD-C100-49CB-962F-7A8304AF669A}"/>
              </a:ext>
            </a:extLst>
          </p:cNvPr>
          <p:cNvSpPr txBox="1"/>
          <p:nvPr/>
        </p:nvSpPr>
        <p:spPr>
          <a:xfrm>
            <a:off x="3626837" y="1437031"/>
            <a:ext cx="1364974" cy="371061"/>
          </a:xfrm>
          <a:prstGeom prst="rect">
            <a:avLst/>
          </a:prstGeom>
          <a:noFill/>
        </p:spPr>
        <p:txBody>
          <a:bodyPr wrap="square" rtlCol="0">
            <a:spAutoFit/>
          </a:bodyPr>
          <a:lstStyle/>
          <a:p>
            <a:r>
              <a:rPr lang="en-GB" dirty="0"/>
              <a:t>Dark</a:t>
            </a:r>
          </a:p>
        </p:txBody>
      </p:sp>
      <p:sp>
        <p:nvSpPr>
          <p:cNvPr id="28" name="TextBox 27">
            <a:extLst>
              <a:ext uri="{FF2B5EF4-FFF2-40B4-BE49-F238E27FC236}">
                <a16:creationId xmlns:a16="http://schemas.microsoft.com/office/drawing/2014/main" id="{ECD92617-7EE7-4B23-8E69-15B8CB9B41BA}"/>
              </a:ext>
            </a:extLst>
          </p:cNvPr>
          <p:cNvSpPr txBox="1"/>
          <p:nvPr/>
        </p:nvSpPr>
        <p:spPr>
          <a:xfrm>
            <a:off x="2598229" y="2822700"/>
            <a:ext cx="1364974" cy="371061"/>
          </a:xfrm>
          <a:prstGeom prst="rect">
            <a:avLst/>
          </a:prstGeom>
          <a:noFill/>
        </p:spPr>
        <p:txBody>
          <a:bodyPr wrap="square" rtlCol="0">
            <a:spAutoFit/>
          </a:bodyPr>
          <a:lstStyle/>
          <a:p>
            <a:r>
              <a:rPr lang="en-GB" dirty="0"/>
              <a:t>Bizarre</a:t>
            </a:r>
          </a:p>
        </p:txBody>
      </p:sp>
      <p:sp>
        <p:nvSpPr>
          <p:cNvPr id="29" name="TextBox 28">
            <a:extLst>
              <a:ext uri="{FF2B5EF4-FFF2-40B4-BE49-F238E27FC236}">
                <a16:creationId xmlns:a16="http://schemas.microsoft.com/office/drawing/2014/main" id="{94853288-B162-47C7-8874-1220E5E87607}"/>
              </a:ext>
            </a:extLst>
          </p:cNvPr>
          <p:cNvSpPr txBox="1"/>
          <p:nvPr/>
        </p:nvSpPr>
        <p:spPr>
          <a:xfrm>
            <a:off x="1094107" y="324665"/>
            <a:ext cx="1364974" cy="1200329"/>
          </a:xfrm>
          <a:prstGeom prst="rect">
            <a:avLst/>
          </a:prstGeom>
          <a:noFill/>
        </p:spPr>
        <p:txBody>
          <a:bodyPr wrap="square" rtlCol="0">
            <a:spAutoFit/>
          </a:bodyPr>
          <a:lstStyle/>
          <a:p>
            <a:r>
              <a:rPr lang="en-GB" dirty="0"/>
              <a:t>SEMANTIC FIELD creates an atmosphere</a:t>
            </a:r>
          </a:p>
        </p:txBody>
      </p:sp>
    </p:spTree>
    <p:extLst>
      <p:ext uri="{BB962C8B-B14F-4D97-AF65-F5344CB8AC3E}">
        <p14:creationId xmlns:p14="http://schemas.microsoft.com/office/powerpoint/2010/main" val="196092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51CD-B100-45E4-95F2-413761AF9AB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4C7DFF4-1C84-4084-9AEC-D0B296D968F1}"/>
              </a:ext>
            </a:extLst>
          </p:cNvPr>
          <p:cNvSpPr>
            <a:spLocks noGrp="1"/>
          </p:cNvSpPr>
          <p:nvPr>
            <p:ph idx="1"/>
          </p:nvPr>
        </p:nvSpPr>
        <p:spPr/>
        <p:txBody>
          <a:bodyPr/>
          <a:lstStyle/>
          <a:p>
            <a:endParaRPr lang="en-GB" dirty="0"/>
          </a:p>
        </p:txBody>
      </p:sp>
      <p:pic>
        <p:nvPicPr>
          <p:cNvPr id="2050" name="Picture 2" descr="Plot Diagram and Narrative Arc | Plot diagram, Plot lesson plans ...">
            <a:extLst>
              <a:ext uri="{FF2B5EF4-FFF2-40B4-BE49-F238E27FC236}">
                <a16:creationId xmlns:a16="http://schemas.microsoft.com/office/drawing/2014/main" id="{37791CA3-2791-4F50-844F-2D426467E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675" y="214607"/>
            <a:ext cx="11553727" cy="6643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2FCBA1-FC31-4E4C-8FF1-4968717D821A}"/>
              </a:ext>
            </a:extLst>
          </p:cNvPr>
          <p:cNvSpPr txBox="1"/>
          <p:nvPr/>
        </p:nvSpPr>
        <p:spPr>
          <a:xfrm>
            <a:off x="700354" y="4361464"/>
            <a:ext cx="2072103" cy="646331"/>
          </a:xfrm>
          <a:prstGeom prst="rect">
            <a:avLst/>
          </a:prstGeom>
          <a:noFill/>
        </p:spPr>
        <p:txBody>
          <a:bodyPr wrap="square" rtlCol="0">
            <a:spAutoFit/>
          </a:bodyPr>
          <a:lstStyle/>
          <a:p>
            <a:r>
              <a:rPr lang="en-GB" dirty="0">
                <a:solidFill>
                  <a:srgbClr val="002060"/>
                </a:solidFill>
              </a:rPr>
              <a:t>Setting the Scene</a:t>
            </a:r>
          </a:p>
          <a:p>
            <a:r>
              <a:rPr lang="en-GB" dirty="0">
                <a:solidFill>
                  <a:srgbClr val="002060"/>
                </a:solidFill>
              </a:rPr>
              <a:t>Who where when</a:t>
            </a:r>
          </a:p>
        </p:txBody>
      </p:sp>
      <p:sp>
        <p:nvSpPr>
          <p:cNvPr id="7" name="TextBox 6">
            <a:extLst>
              <a:ext uri="{FF2B5EF4-FFF2-40B4-BE49-F238E27FC236}">
                <a16:creationId xmlns:a16="http://schemas.microsoft.com/office/drawing/2014/main" id="{106AE42F-83DD-4D9A-BF44-E40E28E30283}"/>
              </a:ext>
            </a:extLst>
          </p:cNvPr>
          <p:cNvSpPr txBox="1"/>
          <p:nvPr/>
        </p:nvSpPr>
        <p:spPr>
          <a:xfrm>
            <a:off x="9857299" y="4651614"/>
            <a:ext cx="2072103" cy="369332"/>
          </a:xfrm>
          <a:prstGeom prst="rect">
            <a:avLst/>
          </a:prstGeom>
          <a:noFill/>
        </p:spPr>
        <p:txBody>
          <a:bodyPr wrap="square" rtlCol="0">
            <a:spAutoFit/>
          </a:bodyPr>
          <a:lstStyle/>
          <a:p>
            <a:r>
              <a:rPr lang="en-GB" dirty="0">
                <a:solidFill>
                  <a:srgbClr val="002060"/>
                </a:solidFill>
              </a:rPr>
              <a:t>Denouement</a:t>
            </a:r>
          </a:p>
        </p:txBody>
      </p:sp>
    </p:spTree>
    <p:extLst>
      <p:ext uri="{BB962C8B-B14F-4D97-AF65-F5344CB8AC3E}">
        <p14:creationId xmlns:p14="http://schemas.microsoft.com/office/powerpoint/2010/main" val="256831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D0C5-2490-461E-A8B2-C4AFCC93C8D4}"/>
              </a:ext>
            </a:extLst>
          </p:cNvPr>
          <p:cNvSpPr>
            <a:spLocks noGrp="1"/>
          </p:cNvSpPr>
          <p:nvPr>
            <p:ph type="title"/>
          </p:nvPr>
        </p:nvSpPr>
        <p:spPr>
          <a:xfrm>
            <a:off x="913795" y="0"/>
            <a:ext cx="10353762" cy="1257300"/>
          </a:xfrm>
        </p:spPr>
        <p:txBody>
          <a:bodyPr/>
          <a:lstStyle/>
          <a:p>
            <a:r>
              <a:rPr lang="en-GB" dirty="0"/>
              <a:t>SHOW DON’T TELL</a:t>
            </a:r>
          </a:p>
        </p:txBody>
      </p:sp>
      <p:sp>
        <p:nvSpPr>
          <p:cNvPr id="3" name="Content Placeholder 2">
            <a:extLst>
              <a:ext uri="{FF2B5EF4-FFF2-40B4-BE49-F238E27FC236}">
                <a16:creationId xmlns:a16="http://schemas.microsoft.com/office/drawing/2014/main" id="{65581FA1-AE36-4F57-BA07-17E7BCEA05FF}"/>
              </a:ext>
            </a:extLst>
          </p:cNvPr>
          <p:cNvSpPr>
            <a:spLocks noGrp="1"/>
          </p:cNvSpPr>
          <p:nvPr>
            <p:ph idx="1"/>
          </p:nvPr>
        </p:nvSpPr>
        <p:spPr>
          <a:xfrm>
            <a:off x="1053245" y="3724274"/>
            <a:ext cx="10074861" cy="1854890"/>
          </a:xfrm>
        </p:spPr>
        <p:txBody>
          <a:bodyPr>
            <a:normAutofit/>
          </a:bodyPr>
          <a:lstStyle/>
          <a:p>
            <a:r>
              <a:rPr lang="en-GB" dirty="0">
                <a:effectLst/>
              </a:rPr>
              <a:t>TELLING (explicit) James was very sad because everyone had forgotten his birthday</a:t>
            </a:r>
          </a:p>
          <a:p>
            <a:r>
              <a:rPr lang="en-GB" dirty="0">
                <a:effectLst/>
              </a:rPr>
              <a:t>SHOWING (implicit) James crept down the stairs in the morning eagerly but felt his eyes begin to mist over as he surveyed the empty living room where his presents should have been</a:t>
            </a:r>
            <a:endParaRPr lang="en-GB" dirty="0"/>
          </a:p>
        </p:txBody>
      </p:sp>
      <p:pic>
        <p:nvPicPr>
          <p:cNvPr id="4" name="Picture 3">
            <a:extLst>
              <a:ext uri="{FF2B5EF4-FFF2-40B4-BE49-F238E27FC236}">
                <a16:creationId xmlns:a16="http://schemas.microsoft.com/office/drawing/2014/main" id="{D2F4E813-85F6-4891-9393-18E166C3B87B}"/>
              </a:ext>
            </a:extLst>
          </p:cNvPr>
          <p:cNvPicPr>
            <a:picLocks noChangeAspect="1"/>
          </p:cNvPicPr>
          <p:nvPr/>
        </p:nvPicPr>
        <p:blipFill>
          <a:blip r:embed="rId2"/>
          <a:stretch>
            <a:fillRect/>
          </a:stretch>
        </p:blipFill>
        <p:spPr>
          <a:xfrm>
            <a:off x="1877201" y="1042987"/>
            <a:ext cx="8705850" cy="2352675"/>
          </a:xfrm>
          <a:prstGeom prst="rect">
            <a:avLst/>
          </a:prstGeom>
        </p:spPr>
      </p:pic>
      <p:sp>
        <p:nvSpPr>
          <p:cNvPr id="5" name="TextBox 4">
            <a:extLst>
              <a:ext uri="{FF2B5EF4-FFF2-40B4-BE49-F238E27FC236}">
                <a16:creationId xmlns:a16="http://schemas.microsoft.com/office/drawing/2014/main" id="{2C747DC9-A8B8-4B04-BC41-929C32505859}"/>
              </a:ext>
            </a:extLst>
          </p:cNvPr>
          <p:cNvSpPr txBox="1"/>
          <p:nvPr/>
        </p:nvSpPr>
        <p:spPr>
          <a:xfrm>
            <a:off x="1025024" y="5035827"/>
            <a:ext cx="10242533" cy="769441"/>
          </a:xfrm>
          <a:prstGeom prst="rect">
            <a:avLst/>
          </a:prstGeom>
          <a:noFill/>
        </p:spPr>
        <p:txBody>
          <a:bodyPr wrap="square" rtlCol="0">
            <a:spAutoFit/>
          </a:bodyPr>
          <a:lstStyle/>
          <a:p>
            <a:pPr algn="ctr"/>
            <a:r>
              <a:rPr lang="en-GB" sz="2200" dirty="0">
                <a:solidFill>
                  <a:srgbClr val="FFFF00"/>
                </a:solidFill>
              </a:rPr>
              <a:t>Can you make this example of a “telling” sentence into a “showing” one:</a:t>
            </a:r>
          </a:p>
          <a:p>
            <a:pPr algn="ctr"/>
            <a:r>
              <a:rPr lang="en-GB" sz="2200" dirty="0">
                <a:solidFill>
                  <a:srgbClr val="FFFF00"/>
                </a:solidFill>
              </a:rPr>
              <a:t>“Angie was very excited to start her new school</a:t>
            </a:r>
            <a:r>
              <a:rPr lang="en-GB" sz="2200" dirty="0">
                <a:solidFill>
                  <a:srgbClr val="FF0000"/>
                </a:solidFill>
              </a:rPr>
              <a:t>”</a:t>
            </a:r>
          </a:p>
        </p:txBody>
      </p:sp>
    </p:spTree>
    <p:extLst>
      <p:ext uri="{BB962C8B-B14F-4D97-AF65-F5344CB8AC3E}">
        <p14:creationId xmlns:p14="http://schemas.microsoft.com/office/powerpoint/2010/main" val="2046587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242F41"/>
      </a:dk2>
      <a:lt2>
        <a:srgbClr val="E2E6E8"/>
      </a:lt2>
      <a:accent1>
        <a:srgbClr val="BE9A87"/>
      </a:accent1>
      <a:accent2>
        <a:srgbClr val="BA7F83"/>
      </a:accent2>
      <a:accent3>
        <a:srgbClr val="C594AC"/>
      </a:accent3>
      <a:accent4>
        <a:srgbClr val="BA7FB5"/>
      </a:accent4>
      <a:accent5>
        <a:srgbClr val="B796C6"/>
      </a:accent5>
      <a:accent6>
        <a:srgbClr val="8E7FBA"/>
      </a:accent6>
      <a:hlink>
        <a:srgbClr val="5B879D"/>
      </a:hlink>
      <a:folHlink>
        <a:srgbClr val="7F7F7F"/>
      </a:folHlink>
    </a:clrScheme>
    <a:fontScheme name="Slate">
      <a:majorFont>
        <a:latin typeface="Bookman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0</TotalTime>
  <Words>449</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Franklin Gothic Book</vt:lpstr>
      <vt:lpstr>Wingdings 2</vt:lpstr>
      <vt:lpstr>SlateVTI</vt:lpstr>
      <vt:lpstr>Suspense Stories…</vt:lpstr>
      <vt:lpstr>Can you think of any clichés in terms of mystery, horror or suspense stories?</vt:lpstr>
      <vt:lpstr>PowerPoint Presentation</vt:lpstr>
      <vt:lpstr>PowerPoint Presentation</vt:lpstr>
      <vt:lpstr>Definitions</vt:lpstr>
      <vt:lpstr>PowerPoint Presentation</vt:lpstr>
      <vt:lpstr>“Write a description of a discovery you made. It does not have to be a real story.”</vt:lpstr>
      <vt:lpstr>PowerPoint Presentation</vt:lpstr>
      <vt:lpstr>SHOW DON’T TELL</vt:lpstr>
      <vt:lpstr>Conventions of mystery writing </vt:lpstr>
      <vt:lpstr>PowerPoint Presentation</vt:lpstr>
      <vt:lpstr>PowerPoint Presentation</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Suspense Stories…</dc:title>
  <dc:creator>Bethan Jones</dc:creator>
  <cp:lastModifiedBy>Bethan Jones</cp:lastModifiedBy>
  <cp:revision>11</cp:revision>
  <dcterms:created xsi:type="dcterms:W3CDTF">2020-06-26T13:17:46Z</dcterms:created>
  <dcterms:modified xsi:type="dcterms:W3CDTF">2020-06-26T15:40:22Z</dcterms:modified>
</cp:coreProperties>
</file>